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5"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0" d="100"/>
          <a:sy n="100" d="100"/>
        </p:scale>
        <p:origin x="-1128"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CA"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64F36376-8368-0C4D-9973-811BC14F7D62}" type="datetimeFigureOut">
              <a:rPr lang="en-US" smtClean="0"/>
              <a:t>1/31/14</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00248E95-84D6-4348-AE47-0C31B33A966E}" type="slidenum">
              <a:rPr lang="en-US" smtClean="0"/>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64F36376-8368-0C4D-9973-811BC14F7D62}" type="datetimeFigureOut">
              <a:rPr lang="en-US" smtClean="0"/>
              <a:t>1/31/14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248E95-84D6-4348-AE47-0C31B33A96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CA"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4F36376-8368-0C4D-9973-811BC14F7D62}" type="datetimeFigureOut">
              <a:rPr lang="en-US" smtClean="0"/>
              <a:t>1/31/14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48E95-84D6-4348-AE47-0C31B33A966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CA"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4F36376-8368-0C4D-9973-811BC14F7D62}" type="datetimeFigureOut">
              <a:rPr lang="en-US" smtClean="0"/>
              <a:t>1/31/14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48E95-84D6-4348-AE47-0C31B33A966E}" type="slidenum">
              <a:rPr lang="en-US" smtClean="0"/>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CA"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64F36376-8368-0C4D-9973-811BC14F7D62}" type="datetimeFigureOut">
              <a:rPr lang="en-US" smtClean="0"/>
              <a:t>1/31/14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48E95-84D6-4348-AE47-0C31B33A966E}"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CA"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64F36376-8368-0C4D-9973-811BC14F7D62}" type="datetimeFigureOut">
              <a:rPr lang="en-US" smtClean="0"/>
              <a:t>1/31/14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48E95-84D6-4348-AE47-0C31B33A966E}" type="slidenum">
              <a:rPr lang="en-US" smtClean="0"/>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64F36376-8368-0C4D-9973-811BC14F7D62}" type="datetimeFigureOut">
              <a:rPr lang="en-US" smtClean="0"/>
              <a:t>1/31/14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48E95-84D6-4348-AE47-0C31B33A966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CA"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64F36376-8368-0C4D-9973-811BC14F7D62}" type="datetimeFigureOut">
              <a:rPr lang="en-US" smtClean="0"/>
              <a:t>1/31/14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00248E95-84D6-4348-AE47-0C31B33A966E}" type="slidenum">
              <a:rPr lang="en-US" smtClean="0"/>
              <a:t>‹#›</a:t>
            </a:fld>
            <a:endParaRPr lang="en-US"/>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64F36376-8368-0C4D-9973-811BC14F7D62}" type="datetimeFigureOut">
              <a:rPr lang="en-US" smtClean="0"/>
              <a:t>1/31/14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48E95-84D6-4348-AE47-0C31B33A966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7" name="Date Placeholder 6"/>
          <p:cNvSpPr>
            <a:spLocks noGrp="1"/>
          </p:cNvSpPr>
          <p:nvPr>
            <p:ph type="dt" sz="half" idx="10"/>
          </p:nvPr>
        </p:nvSpPr>
        <p:spPr/>
        <p:txBody>
          <a:bodyPr/>
          <a:lstStyle/>
          <a:p>
            <a:fld id="{64F36376-8368-0C4D-9973-811BC14F7D62}" type="datetimeFigureOut">
              <a:rPr lang="en-US" smtClean="0"/>
              <a:t>1/31/14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248E95-84D6-4348-AE47-0C31B33A966E}" type="slidenum">
              <a:rPr lang="en-US" smtClean="0"/>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64F36376-8368-0C4D-9973-811BC14F7D62}" type="datetimeFigureOut">
              <a:rPr lang="en-US" smtClean="0"/>
              <a:t>1/31/14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48E95-84D6-4348-AE47-0C31B33A966E}" type="slidenum">
              <a:rPr lang="en-US" smtClean="0"/>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64F36376-8368-0C4D-9973-811BC14F7D62}" type="datetimeFigureOut">
              <a:rPr lang="en-US" smtClean="0"/>
              <a:t>1/31/14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48E95-84D6-4348-AE47-0C31B33A966E}" type="slidenum">
              <a:rPr lang="en-US" smtClean="0"/>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64F36376-8368-0C4D-9973-811BC14F7D62}" type="datetimeFigureOut">
              <a:rPr lang="en-US" smtClean="0"/>
              <a:t>1/31/14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48E95-84D6-4348-AE47-0C31B33A966E}" type="slidenum">
              <a:rPr lang="en-US" smtClean="0"/>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64F36376-8368-0C4D-9973-811BC14F7D62}" type="datetimeFigureOut">
              <a:rPr lang="en-US" smtClean="0"/>
              <a:t>1/31/14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248E95-84D6-4348-AE47-0C31B33A966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64F36376-8368-0C4D-9973-811BC14F7D62}" type="datetimeFigureOut">
              <a:rPr lang="en-US" smtClean="0"/>
              <a:t>1/31/14</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00248E95-84D6-4348-AE47-0C31B33A966E}" type="slidenum">
              <a:rPr lang="en-US" smtClean="0"/>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Call To Action for Educators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a:t>
            </a:r>
            <a:endParaRPr lang="en-US" dirty="0"/>
          </a:p>
        </p:txBody>
      </p:sp>
      <p:sp>
        <p:nvSpPr>
          <p:cNvPr id="3" name="Content Placeholder 2"/>
          <p:cNvSpPr>
            <a:spLocks noGrp="1"/>
          </p:cNvSpPr>
          <p:nvPr>
            <p:ph idx="1"/>
          </p:nvPr>
        </p:nvSpPr>
        <p:spPr/>
        <p:txBody>
          <a:bodyPr>
            <a:normAutofit lnSpcReduction="10000"/>
          </a:bodyPr>
          <a:lstStyle/>
          <a:p>
            <a:r>
              <a:rPr lang="en-US" dirty="0" smtClean="0"/>
              <a:t>The digital revolution of the past decade has presented adolescents, parents and educators with new challenges never before experienced</a:t>
            </a:r>
            <a:r>
              <a:rPr lang="en-US" dirty="0" smtClean="0"/>
              <a:t>.</a:t>
            </a:r>
          </a:p>
          <a:p>
            <a:r>
              <a:rPr lang="en-US" dirty="0" smtClean="0"/>
              <a:t>Many parents and educators feel helpless and without a relevant voice when they consider the 24/7 culture of connectivity that exists with today’s teens through online platforms such as </a:t>
            </a:r>
            <a:r>
              <a:rPr lang="en-US" dirty="0" err="1" smtClean="0"/>
              <a:t>Facebook</a:t>
            </a:r>
            <a:r>
              <a:rPr lang="en-US" dirty="0" smtClean="0"/>
              <a:t>, Twitter, </a:t>
            </a:r>
            <a:r>
              <a:rPr lang="en-US" dirty="0" err="1" smtClean="0"/>
              <a:t>Instagram</a:t>
            </a:r>
            <a:r>
              <a:rPr lang="en-US" dirty="0" smtClean="0"/>
              <a:t>, Vine and countless </a:t>
            </a:r>
            <a:r>
              <a:rPr lang="en-US" dirty="0" smtClean="0"/>
              <a:t>others.</a:t>
            </a:r>
          </a:p>
          <a:p>
            <a:r>
              <a:rPr lang="en-US" dirty="0" smtClean="0"/>
              <a:t>Clearly, millions of teens, parents and educators require relevant guidance to navigate through this new wave of technological advancement</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2"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2"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2"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2"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a:t>
            </a:r>
            <a:endParaRPr lang="en-US" dirty="0"/>
          </a:p>
        </p:txBody>
      </p:sp>
      <p:sp>
        <p:nvSpPr>
          <p:cNvPr id="3" name="Content Placeholder 2"/>
          <p:cNvSpPr>
            <a:spLocks noGrp="1"/>
          </p:cNvSpPr>
          <p:nvPr>
            <p:ph idx="1"/>
          </p:nvPr>
        </p:nvSpPr>
        <p:spPr>
          <a:xfrm>
            <a:off x="1168400" y="2286000"/>
            <a:ext cx="7315200" cy="3840163"/>
          </a:xfrm>
        </p:spPr>
        <p:txBody>
          <a:bodyPr/>
          <a:lstStyle/>
          <a:p>
            <a:r>
              <a:rPr lang="en-US" dirty="0" err="1" smtClean="0"/>
              <a:t>Nigram</a:t>
            </a:r>
            <a:r>
              <a:rPr lang="en-US" dirty="0" smtClean="0"/>
              <a:t> and Collier’s 2010 report entitled </a:t>
            </a:r>
            <a:r>
              <a:rPr lang="en-US" i="1" dirty="0" smtClean="0"/>
              <a:t>Youth safety on a living Internet, </a:t>
            </a:r>
            <a:r>
              <a:rPr lang="en-US" dirty="0" smtClean="0"/>
              <a:t>found that many children are not learning effective digital literacy skills at home or at school.</a:t>
            </a:r>
            <a:r>
              <a:rPr lang="en-US" dirty="0" smtClean="0"/>
              <a:t> </a:t>
            </a:r>
          </a:p>
          <a:p>
            <a:r>
              <a:rPr lang="en-US" dirty="0" smtClean="0"/>
              <a:t>This </a:t>
            </a:r>
            <a:r>
              <a:rPr lang="en-US" dirty="0" smtClean="0"/>
              <a:t>is due in part to prohibitive firewalls in educational settings, school liability fears, as well as teachers who do not fully understand technology.</a:t>
            </a:r>
            <a:r>
              <a:rPr lang="en-US" dirty="0" smtClean="0"/>
              <a:t> </a:t>
            </a:r>
          </a:p>
          <a:p>
            <a:r>
              <a:rPr lang="en-US" dirty="0" smtClean="0"/>
              <a:t>Unfortunately</a:t>
            </a:r>
            <a:r>
              <a:rPr lang="en-US" dirty="0" smtClean="0"/>
              <a:t>, this has created an environment where children and adolescents have taken it upon themselves to create their own ethical norms and learning environments online, leaving many open to harm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Title 12"/>
          <p:cNvSpPr>
            <a:spLocks noGrp="1"/>
          </p:cNvSpPr>
          <p:nvPr>
            <p:ph type="title"/>
          </p:nvPr>
        </p:nvSpPr>
        <p:spPr>
          <a:xfrm>
            <a:off x="2142234" y="2905478"/>
            <a:ext cx="5396671" cy="1340467"/>
          </a:xfrm>
        </p:spPr>
        <p:txBody>
          <a:bodyPr/>
          <a:lstStyle/>
          <a:p>
            <a:r>
              <a:rPr lang="en-US" dirty="0" smtClean="0"/>
              <a:t>Limitations</a:t>
            </a:r>
            <a:endParaRPr lang="en-US" dirty="0"/>
          </a:p>
        </p:txBody>
      </p:sp>
      <p:sp>
        <p:nvSpPr>
          <p:cNvPr id="14" name="Text Placeholder 13"/>
          <p:cNvSpPr>
            <a:spLocks noGrp="1"/>
          </p:cNvSpPr>
          <p:nvPr>
            <p:ph type="body" idx="1"/>
          </p:nvPr>
        </p:nvSpPr>
        <p:spPr>
          <a:xfrm>
            <a:off x="2888549" y="4245945"/>
            <a:ext cx="5396671" cy="810904"/>
          </a:xfrm>
        </p:spPr>
        <p:txBody>
          <a:bodyPr>
            <a:normAutofit lnSpcReduction="10000"/>
          </a:bodyPr>
          <a:lstStyle/>
          <a:p>
            <a:r>
              <a:rPr lang="en-US" dirty="0" smtClean="0"/>
              <a:t>If educators are to be effective they must consider their own limitations before attempting to “teach” appropriate and moral online behavior.</a:t>
            </a:r>
          </a:p>
          <a:p>
            <a:endParaRPr lang="en-US" dirty="0"/>
          </a:p>
        </p:txBody>
      </p:sp>
      <p:pic>
        <p:nvPicPr>
          <p:cNvPr id="16" name="Picture 15" descr="images.jpeg"/>
          <p:cNvPicPr>
            <a:picLocks noChangeAspect="1"/>
          </p:cNvPicPr>
          <p:nvPr/>
        </p:nvPicPr>
        <p:blipFill>
          <a:blip r:embed="rId2"/>
          <a:stretch>
            <a:fillRect/>
          </a:stretch>
        </p:blipFill>
        <p:spPr>
          <a:xfrm>
            <a:off x="3412279" y="767132"/>
            <a:ext cx="3618797" cy="2408145"/>
          </a:xfrm>
          <a:prstGeom prst="rect">
            <a:avLst/>
          </a:prstGeom>
        </p:spPr>
      </p:pic>
      <p:sp>
        <p:nvSpPr>
          <p:cNvPr id="17" name="TextBox 16"/>
          <p:cNvSpPr txBox="1"/>
          <p:nvPr/>
        </p:nvSpPr>
        <p:spPr>
          <a:xfrm>
            <a:off x="3412279" y="5056849"/>
            <a:ext cx="5386237" cy="1200329"/>
          </a:xfrm>
          <a:prstGeom prst="rect">
            <a:avLst/>
          </a:prstGeom>
          <a:noFill/>
        </p:spPr>
        <p:txBody>
          <a:bodyPr wrap="square" rtlCol="0">
            <a:spAutoFit/>
          </a:bodyPr>
          <a:lstStyle/>
          <a:p>
            <a:r>
              <a:rPr lang="en-US" dirty="0"/>
              <a:t>Researchers suggest that educators must first seek to understand online culture and increase their own digital literacy before instructing “proper” online behavior through a top down </a:t>
            </a:r>
            <a:r>
              <a:rPr lang="en-US" dirty="0" smtClean="0"/>
              <a:t>approach.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Online Resources</a:t>
            </a:r>
            <a:endParaRPr lang="en-US" dirty="0"/>
          </a:p>
        </p:txBody>
      </p:sp>
      <p:sp>
        <p:nvSpPr>
          <p:cNvPr id="5" name="Content Placeholder 4"/>
          <p:cNvSpPr>
            <a:spLocks noGrp="1"/>
          </p:cNvSpPr>
          <p:nvPr>
            <p:ph idx="1"/>
          </p:nvPr>
        </p:nvSpPr>
        <p:spPr/>
        <p:txBody>
          <a:bodyPr/>
          <a:lstStyle/>
          <a:p>
            <a:r>
              <a:rPr lang="en-US" dirty="0" smtClean="0"/>
              <a:t> </a:t>
            </a:r>
            <a:r>
              <a:rPr lang="en-US" dirty="0" err="1" smtClean="0"/>
              <a:t>C</a:t>
            </a:r>
            <a:r>
              <a:rPr lang="en-US" dirty="0" err="1" smtClean="0"/>
              <a:t>ommonsense.org</a:t>
            </a:r>
            <a:r>
              <a:rPr lang="en-US" dirty="0" smtClean="0"/>
              <a:t>. This website includes scope and sequence curricula directed at students from grades 1 through 12, and includes extensive materials directed at educators.</a:t>
            </a:r>
          </a:p>
          <a:p>
            <a:r>
              <a:rPr lang="en-US" dirty="0" smtClean="0"/>
              <a:t>I-</a:t>
            </a:r>
            <a:r>
              <a:rPr lang="en-US" dirty="0" err="1" smtClean="0"/>
              <a:t>safe.org</a:t>
            </a:r>
            <a:r>
              <a:rPr lang="en-US" dirty="0" smtClean="0"/>
              <a:t>. This site includes lesson plans for students K through 12 and has an entire section devoted to educating the “digital immigrant”</a:t>
            </a:r>
          </a:p>
          <a:p>
            <a:r>
              <a:rPr lang="en-US" dirty="0" smtClean="0"/>
              <a:t>Jostens’ “Pause Before You Post” online campaign also provides educators with resources regarding the implications of online personal publishing.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lnSpcReduction="10000"/>
          </a:bodyPr>
          <a:lstStyle/>
          <a:p>
            <a:r>
              <a:rPr lang="en-US" dirty="0" smtClean="0"/>
              <a:t>The International Society for Technology in Education, or ISTE, has created a workbook to inform educators and students through a philosophy called “Digital Citizenship”.</a:t>
            </a:r>
          </a:p>
          <a:p>
            <a:r>
              <a:rPr lang="en-US" dirty="0" smtClean="0"/>
              <a:t>As a way of understanding online life and the use, misuse and abuse of digital technology, the book outlines nine elements that make up digital citizenship. These elements are digital access, digital commerce, digital communication, digital literacy, digital etiquette, digital law, digital rights and responsibilities, digital health and wellness and digital security.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1155700" y="1117600"/>
            <a:ext cx="6844277" cy="5909311"/>
          </a:xfrm>
          <a:prstGeom prst="rect">
            <a:avLst/>
          </a:prstGeom>
          <a:noFill/>
        </p:spPr>
        <p:txBody>
          <a:bodyPr wrap="square" rtlCol="0">
            <a:spAutoFit/>
          </a:bodyPr>
          <a:lstStyle/>
          <a:p>
            <a:pPr>
              <a:buFont typeface="Arial"/>
              <a:buChar char="•"/>
            </a:pPr>
            <a:r>
              <a:rPr lang="en-US" dirty="0" smtClean="0"/>
              <a:t> The </a:t>
            </a:r>
            <a:r>
              <a:rPr lang="en-US" dirty="0"/>
              <a:t>challenge for </a:t>
            </a:r>
            <a:r>
              <a:rPr lang="en-US" dirty="0" err="1"/>
              <a:t>counsellors</a:t>
            </a:r>
            <a:r>
              <a:rPr lang="en-US" dirty="0"/>
              <a:t> and educators is to develop new ways of presenting curriculum that reaches the “digital native”</a:t>
            </a:r>
            <a:r>
              <a:rPr lang="en-US" dirty="0" smtClean="0"/>
              <a:t>.</a:t>
            </a:r>
          </a:p>
          <a:p>
            <a:pPr>
              <a:buFont typeface="Arial"/>
              <a:buChar char="•"/>
            </a:pPr>
            <a:endParaRPr lang="en-US" dirty="0" smtClean="0"/>
          </a:p>
          <a:p>
            <a:pPr>
              <a:buFont typeface="Arial"/>
              <a:buChar char="•"/>
            </a:pPr>
            <a:r>
              <a:rPr lang="en-US" dirty="0"/>
              <a:t>Researchers suggest that a collaborative approach must be met between teacher and student thereby creating a common ground of what it means to be a “digital citizen</a:t>
            </a:r>
            <a:r>
              <a:rPr lang="en-US" dirty="0" smtClean="0"/>
              <a:t>”</a:t>
            </a:r>
          </a:p>
          <a:p>
            <a:pPr>
              <a:buFont typeface="Arial"/>
              <a:buChar char="•"/>
            </a:pPr>
            <a:endParaRPr lang="en-US" dirty="0" smtClean="0"/>
          </a:p>
          <a:p>
            <a:pPr>
              <a:buFont typeface="Arial"/>
              <a:buChar char="•"/>
            </a:pPr>
            <a:r>
              <a:rPr lang="en-US" dirty="0"/>
              <a:t>One way of doing this would be to establish a community of practice that focuses on digital literacy issues</a:t>
            </a:r>
            <a:r>
              <a:rPr lang="en-US" dirty="0" smtClean="0"/>
              <a:t>.</a:t>
            </a:r>
          </a:p>
          <a:p>
            <a:pPr>
              <a:buFont typeface="Arial"/>
              <a:buChar char="•"/>
            </a:pPr>
            <a:endParaRPr lang="en-US" dirty="0" smtClean="0"/>
          </a:p>
          <a:p>
            <a:pPr>
              <a:buFont typeface="Arial"/>
              <a:buChar char="•"/>
            </a:pPr>
            <a:r>
              <a:rPr lang="en-US" dirty="0"/>
              <a:t>This community of practice would include all key stakeholders who share a concern for the safe use of technology by students</a:t>
            </a:r>
            <a:r>
              <a:rPr lang="en-US" dirty="0" smtClean="0"/>
              <a:t>.</a:t>
            </a:r>
          </a:p>
          <a:p>
            <a:pPr>
              <a:buFont typeface="Arial"/>
              <a:buChar char="•"/>
            </a:pPr>
            <a:endParaRPr lang="en-US" dirty="0"/>
          </a:p>
          <a:p>
            <a:pPr>
              <a:buFont typeface="Arial"/>
              <a:buChar char="•"/>
            </a:pPr>
            <a:r>
              <a:rPr lang="en-US" dirty="0" smtClean="0"/>
              <a:t> </a:t>
            </a:r>
            <a:r>
              <a:rPr lang="en-US" dirty="0"/>
              <a:t>Stakeholders would include students, community leaders, administrators, parents, educators, and media </a:t>
            </a:r>
            <a:r>
              <a:rPr lang="en-US" dirty="0" smtClean="0"/>
              <a:t>experts</a:t>
            </a:r>
          </a:p>
          <a:p>
            <a:pPr>
              <a:buFont typeface="Arial"/>
              <a:buChar char="•"/>
            </a:pPr>
            <a:endParaRPr lang="en-US" dirty="0" smtClean="0"/>
          </a:p>
          <a:p>
            <a:pPr>
              <a:buFont typeface="Arial"/>
              <a:buChar char="•"/>
            </a:pPr>
            <a:r>
              <a:rPr lang="en-US" dirty="0"/>
              <a:t>This community of practice would create local needs assessments and use survey data to drive policies and practices as well as evaluate the efficacy of current digital literacy curriculum</a:t>
            </a:r>
            <a:endParaRPr lang="en-US" dirty="0" smtClean="0"/>
          </a:p>
          <a:p>
            <a:pPr>
              <a:buFont typeface="Arial"/>
              <a:buChar char="•"/>
            </a:pPr>
            <a:endParaRPr lang="en-US" dirty="0"/>
          </a:p>
          <a:p>
            <a:pPr>
              <a:buFont typeface="Arial"/>
              <a:buChar cha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1346200" y="1206500"/>
            <a:ext cx="7033481" cy="2308324"/>
          </a:xfrm>
          <a:prstGeom prst="rect">
            <a:avLst/>
          </a:prstGeom>
          <a:noFill/>
        </p:spPr>
        <p:txBody>
          <a:bodyPr wrap="square" rtlCol="0">
            <a:spAutoFit/>
          </a:bodyPr>
          <a:lstStyle/>
          <a:p>
            <a:pPr>
              <a:buFont typeface="Arial"/>
              <a:buChar char="•"/>
            </a:pPr>
            <a:r>
              <a:rPr lang="en-US" dirty="0"/>
              <a:t>Many researchers believe that successful digital literacy and online safety awareness efforts must include parents into the discussion, as they provide access to digital technology and the Internet for their </a:t>
            </a:r>
            <a:r>
              <a:rPr lang="en-US" dirty="0" smtClean="0"/>
              <a:t>children.</a:t>
            </a:r>
          </a:p>
          <a:p>
            <a:pPr>
              <a:buFont typeface="Arial"/>
              <a:buChar char="•"/>
            </a:pPr>
            <a:endParaRPr lang="en-US" dirty="0" smtClean="0"/>
          </a:p>
          <a:p>
            <a:pPr>
              <a:buFont typeface="Arial"/>
              <a:buChar char="•"/>
            </a:pPr>
            <a:r>
              <a:rPr lang="en-US" dirty="0"/>
              <a:t>As many parents may be unaware of the online issues facing teens, or unprepared to mitigate those issues, they must be drawn into the discussion by caring educators.</a:t>
            </a:r>
          </a:p>
        </p:txBody>
      </p:sp>
      <p:pic>
        <p:nvPicPr>
          <p:cNvPr id="3" name="Picture 2" descr="images-1.jpeg"/>
          <p:cNvPicPr>
            <a:picLocks noChangeAspect="1"/>
          </p:cNvPicPr>
          <p:nvPr/>
        </p:nvPicPr>
        <p:blipFill>
          <a:blip r:embed="rId2"/>
          <a:stretch>
            <a:fillRect/>
          </a:stretch>
        </p:blipFill>
        <p:spPr>
          <a:xfrm>
            <a:off x="2372541" y="3834915"/>
            <a:ext cx="4241800" cy="19177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Targeted Messaging to Teens</a:t>
            </a:r>
            <a:endParaRPr lang="en-US" dirty="0"/>
          </a:p>
        </p:txBody>
      </p:sp>
      <p:sp>
        <p:nvSpPr>
          <p:cNvPr id="3" name="Content Placeholder 2"/>
          <p:cNvSpPr>
            <a:spLocks noGrp="1"/>
          </p:cNvSpPr>
          <p:nvPr>
            <p:ph idx="1"/>
          </p:nvPr>
        </p:nvSpPr>
        <p:spPr/>
        <p:txBody>
          <a:bodyPr/>
          <a:lstStyle/>
          <a:p>
            <a:r>
              <a:rPr lang="en-US" dirty="0" smtClean="0"/>
              <a:t>One study posits “Prevention </a:t>
            </a:r>
            <a:r>
              <a:rPr lang="en-US" dirty="0" smtClean="0"/>
              <a:t>strategies should be targeted more directly at adolescents themselves, using media and authorities, including other youths, that have their </a:t>
            </a:r>
            <a:r>
              <a:rPr lang="en-US" dirty="0" smtClean="0"/>
              <a:t>confidence”.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41</TotalTime>
  <Words>649</Words>
  <Application>Microsoft Macintosh PowerPoint</Application>
  <PresentationFormat>On-screen Show (4:3)</PresentationFormat>
  <Paragraphs>35</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Codex</vt:lpstr>
      <vt:lpstr>A Call To Action for Educators</vt:lpstr>
      <vt:lpstr>The Challenge</vt:lpstr>
      <vt:lpstr>The Challenge</vt:lpstr>
      <vt:lpstr>Limitations</vt:lpstr>
      <vt:lpstr>Online Resources</vt:lpstr>
      <vt:lpstr>Resources</vt:lpstr>
      <vt:lpstr>Slide 7</vt:lpstr>
      <vt:lpstr>Slide 8</vt:lpstr>
      <vt:lpstr>Targeted Messaging to Teens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 for Educators</dc:title>
  <dc:creator>Joe Heslip</dc:creator>
  <cp:lastModifiedBy>Joe Heslip</cp:lastModifiedBy>
  <cp:revision>4</cp:revision>
  <dcterms:created xsi:type="dcterms:W3CDTF">2014-02-01T04:57:53Z</dcterms:created>
  <dcterms:modified xsi:type="dcterms:W3CDTF">2014-02-01T05:39:15Z</dcterms:modified>
</cp:coreProperties>
</file>