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36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7259046-650D-4B67-8982-8A6461AA245B}" type="datetimeFigureOut">
              <a:rPr lang="en-US" smtClean="0"/>
              <a:t>1/31/2014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6994CE4D-D2A7-4EB7-9694-D22451A0DC2A}"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59046-650D-4B67-8982-8A6461AA245B}" type="datetimeFigureOut">
              <a:rPr lang="en-US" smtClean="0"/>
              <a:t>1/31/2014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94CE4D-D2A7-4EB7-9694-D22451A0DC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59046-650D-4B67-8982-8A6461AA245B}" type="datetimeFigureOut">
              <a:rPr lang="en-US" smtClean="0"/>
              <a:t>1/31/2014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94CE4D-D2A7-4EB7-9694-D22451A0DC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59046-650D-4B67-8982-8A6461AA245B}" type="datetimeFigureOut">
              <a:rPr lang="en-US" smtClean="0"/>
              <a:t>1/31/2014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94CE4D-D2A7-4EB7-9694-D22451A0DC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259046-650D-4B67-8982-8A6461AA245B}" type="datetimeFigureOut">
              <a:rPr lang="en-US" smtClean="0"/>
              <a:t>1/31/2014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94CE4D-D2A7-4EB7-9694-D22451A0DC2A}"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259046-650D-4B67-8982-8A6461AA245B}" type="datetimeFigureOut">
              <a:rPr lang="en-US" smtClean="0"/>
              <a:t>1/31/2014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94CE4D-D2A7-4EB7-9694-D22451A0DC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259046-650D-4B67-8982-8A6461AA245B}" type="datetimeFigureOut">
              <a:rPr lang="en-US" smtClean="0"/>
              <a:t>1/31/2014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994CE4D-D2A7-4EB7-9694-D22451A0DC2A}"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7259046-650D-4B67-8982-8A6461AA245B}" type="datetimeFigureOut">
              <a:rPr lang="en-US" smtClean="0"/>
              <a:t>1/31/2014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994CE4D-D2A7-4EB7-9694-D22451A0DC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259046-650D-4B67-8982-8A6461AA245B}" type="datetimeFigureOut">
              <a:rPr lang="en-US" smtClean="0"/>
              <a:t>1/31/2014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994CE4D-D2A7-4EB7-9694-D22451A0DC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259046-650D-4B67-8982-8A6461AA245B}" type="datetimeFigureOut">
              <a:rPr lang="en-US" smtClean="0"/>
              <a:t>1/31/2014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94CE4D-D2A7-4EB7-9694-D22451A0DC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7259046-650D-4B67-8982-8A6461AA245B}" type="datetimeFigureOut">
              <a:rPr lang="en-US" smtClean="0"/>
              <a:t>1/31/2014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6994CE4D-D2A7-4EB7-9694-D22451A0DC2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7259046-650D-4B67-8982-8A6461AA245B}" type="datetimeFigureOut">
              <a:rPr lang="en-US" smtClean="0"/>
              <a:t>1/31/2014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994CE4D-D2A7-4EB7-9694-D22451A0DC2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3SuNx0UrnEo"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21</a:t>
            </a:r>
            <a:r>
              <a:rPr lang="en-US" baseline="30000" dirty="0" smtClean="0"/>
              <a:t>ST</a:t>
            </a:r>
            <a:r>
              <a:rPr lang="en-US" dirty="0" smtClean="0"/>
              <a:t> Century Realities</a:t>
            </a:r>
            <a:endParaRPr lang="en-US" dirty="0"/>
          </a:p>
        </p:txBody>
      </p:sp>
      <p:sp>
        <p:nvSpPr>
          <p:cNvPr id="3" name="Subtitle 2"/>
          <p:cNvSpPr>
            <a:spLocks noGrp="1"/>
          </p:cNvSpPr>
          <p:nvPr>
            <p:ph type="subTitle" idx="1"/>
          </p:nvPr>
        </p:nvSpPr>
        <p:spPr>
          <a:xfrm flipV="1">
            <a:off x="914400" y="2788921"/>
            <a:ext cx="76200" cy="45719"/>
          </a:xfrm>
        </p:spPr>
        <p:txBody>
          <a:bodyPr>
            <a:normAutofit fontScale="25000" lnSpcReduction="20000"/>
          </a:bodyPr>
          <a:lstStyle/>
          <a:p>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838200" y="1828800"/>
            <a:ext cx="3810000" cy="2540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1828801"/>
            <a:ext cx="3386667" cy="2540000"/>
          </a:xfrm>
          <a:prstGeom prst="rect">
            <a:avLst/>
          </a:prstGeom>
        </p:spPr>
      </p:pic>
    </p:spTree>
    <p:extLst>
      <p:ext uri="{BB962C8B-B14F-4D97-AF65-F5344CB8AC3E}">
        <p14:creationId xmlns:p14="http://schemas.microsoft.com/office/powerpoint/2010/main" val="489776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8056098" cy="2077328"/>
          </a:xfrm>
        </p:spPr>
        <p:txBody>
          <a:bodyPr>
            <a:noAutofit/>
          </a:bodyPr>
          <a:lstStyle/>
          <a:p>
            <a:pPr marL="397764" indent="-342900">
              <a:buFont typeface="Arial" panose="020B0604020202020204" pitchFamily="34" charset="0"/>
              <a:buChar char="•"/>
            </a:pPr>
            <a:r>
              <a:rPr lang="en-US" sz="3200" dirty="0"/>
              <a:t>L</a:t>
            </a:r>
            <a:r>
              <a:rPr lang="en-US" sz="3200" dirty="0" smtClean="0"/>
              <a:t>earning </a:t>
            </a:r>
            <a:r>
              <a:rPr lang="en-US" sz="3200" dirty="0"/>
              <a:t>about the world beyond one’s sheltered </a:t>
            </a:r>
            <a:r>
              <a:rPr lang="en-US" sz="3200" dirty="0" smtClean="0"/>
              <a:t>environment</a:t>
            </a:r>
          </a:p>
          <a:p>
            <a:pPr marL="397764" indent="-342900">
              <a:buFont typeface="Arial" panose="020B0604020202020204" pitchFamily="34" charset="0"/>
              <a:buChar char="•"/>
            </a:pPr>
            <a:r>
              <a:rPr lang="en-US" sz="3200" dirty="0"/>
              <a:t>B</a:t>
            </a:r>
            <a:r>
              <a:rPr lang="en-US" sz="3200" dirty="0" smtClean="0"/>
              <a:t>eing </a:t>
            </a:r>
            <a:r>
              <a:rPr lang="en-US" sz="3200" dirty="0"/>
              <a:t>exposed to various possible </a:t>
            </a:r>
            <a:r>
              <a:rPr lang="en-US" sz="3200" dirty="0" smtClean="0"/>
              <a:t>interests</a:t>
            </a:r>
          </a:p>
          <a:p>
            <a:pPr marL="397764" indent="-342900">
              <a:buFont typeface="Arial" panose="020B0604020202020204" pitchFamily="34" charset="0"/>
              <a:buChar char="•"/>
            </a:pPr>
            <a:r>
              <a:rPr lang="en-US" sz="3200" dirty="0" smtClean="0"/>
              <a:t>Developing </a:t>
            </a:r>
            <a:r>
              <a:rPr lang="en-US" sz="3200" dirty="0"/>
              <a:t>civic engagement through the online support of causes that are meaningful to adolescents </a:t>
            </a:r>
            <a:endParaRPr lang="en-US" sz="3200" dirty="0"/>
          </a:p>
        </p:txBody>
      </p:sp>
      <p:sp>
        <p:nvSpPr>
          <p:cNvPr id="3" name="Title 2"/>
          <p:cNvSpPr>
            <a:spLocks noGrp="1"/>
          </p:cNvSpPr>
          <p:nvPr>
            <p:ph type="title"/>
          </p:nvPr>
        </p:nvSpPr>
        <p:spPr/>
        <p:txBody>
          <a:bodyPr/>
          <a:lstStyle/>
          <a:p>
            <a:r>
              <a:rPr lang="en-US" sz="3600" dirty="0" smtClean="0"/>
              <a:t>Benefits of Digital Socialization</a:t>
            </a:r>
            <a:endParaRPr lang="en-US" sz="3600" dirty="0"/>
          </a:p>
        </p:txBody>
      </p:sp>
      <p:sp>
        <p:nvSpPr>
          <p:cNvPr id="4" name="TextBox 3"/>
          <p:cNvSpPr txBox="1"/>
          <p:nvPr/>
        </p:nvSpPr>
        <p:spPr>
          <a:xfrm>
            <a:off x="1295400" y="5334000"/>
            <a:ext cx="4993418" cy="369332"/>
          </a:xfrm>
          <a:prstGeom prst="rect">
            <a:avLst/>
          </a:prstGeom>
          <a:noFill/>
        </p:spPr>
        <p:txBody>
          <a:bodyPr wrap="none" rtlCol="0">
            <a:spAutoFit/>
          </a:bodyPr>
          <a:lstStyle/>
          <a:p>
            <a:r>
              <a:rPr lang="en-US" dirty="0" smtClean="0">
                <a:hlinkClick r:id="rId2"/>
              </a:rPr>
              <a:t>Click here to view YOUTUBE video on Social Media</a:t>
            </a:r>
            <a:endParaRPr lang="en-US" dirty="0"/>
          </a:p>
        </p:txBody>
      </p:sp>
    </p:spTree>
    <p:extLst>
      <p:ext uri="{BB962C8B-B14F-4D97-AF65-F5344CB8AC3E}">
        <p14:creationId xmlns:p14="http://schemas.microsoft.com/office/powerpoint/2010/main" val="137867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Messaging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use of text messaging media has exploded in recent years with children and </a:t>
            </a:r>
            <a:r>
              <a:rPr lang="en-US" dirty="0" smtClean="0"/>
              <a:t>adolescents</a:t>
            </a:r>
          </a:p>
          <a:p>
            <a:r>
              <a:rPr lang="en-US" dirty="0">
                <a:solidFill>
                  <a:srgbClr val="FF0000"/>
                </a:solidFill>
              </a:rPr>
              <a:t>Students text message each other to make plans, make quick comments online to small groups or to discuss homework, often whilst doing other things </a:t>
            </a:r>
            <a:endParaRPr lang="en-US" dirty="0" smtClean="0">
              <a:solidFill>
                <a:srgbClr val="FF0000"/>
              </a:solidFill>
            </a:endParaRPr>
          </a:p>
          <a:p>
            <a:r>
              <a:rPr lang="en-US" dirty="0"/>
              <a:t>students have created a new language through the use of acronyms, abbreviations, word combinations, emoticons and grammatical shortcuts to convey messages faster than formal language </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0"/>
            <a:ext cx="4038600" cy="1893343"/>
          </a:xfrm>
          <a:prstGeom prst="rect">
            <a:avLst/>
          </a:prstGeom>
        </p:spPr>
      </p:pic>
    </p:spTree>
    <p:extLst>
      <p:ext uri="{BB962C8B-B14F-4D97-AF65-F5344CB8AC3E}">
        <p14:creationId xmlns:p14="http://schemas.microsoft.com/office/powerpoint/2010/main" val="374943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2009 Study</a:t>
            </a:r>
            <a:endParaRPr lang="en-US" dirty="0"/>
          </a:p>
        </p:txBody>
      </p:sp>
      <p:sp>
        <p:nvSpPr>
          <p:cNvPr id="3" name="Content Placeholder 2"/>
          <p:cNvSpPr>
            <a:spLocks noGrp="1"/>
          </p:cNvSpPr>
          <p:nvPr>
            <p:ph idx="1"/>
          </p:nvPr>
        </p:nvSpPr>
        <p:spPr/>
        <p:txBody>
          <a:bodyPr/>
          <a:lstStyle/>
          <a:p>
            <a:r>
              <a:rPr lang="en-US" dirty="0" err="1"/>
              <a:t>Varnhagen</a:t>
            </a:r>
            <a:r>
              <a:rPr lang="en-US" dirty="0"/>
              <a:t> et al.’s research found this new language aided in multitasking ability and dispelled parent and teacher concerns that this new language was eroding young people’s ability to write essays and formal communications </a:t>
            </a:r>
            <a:endParaRPr lang="en-US" dirty="0"/>
          </a:p>
        </p:txBody>
      </p:sp>
    </p:spTree>
    <p:extLst>
      <p:ext uri="{BB962C8B-B14F-4D97-AF65-F5344CB8AC3E}">
        <p14:creationId xmlns:p14="http://schemas.microsoft.com/office/powerpoint/2010/main" val="3150887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Interpersonal Communication Concerns</a:t>
            </a:r>
            <a:endParaRPr lang="en-US" dirty="0"/>
          </a:p>
        </p:txBody>
      </p:sp>
      <p:sp>
        <p:nvSpPr>
          <p:cNvPr id="3" name="Content Placeholder 2"/>
          <p:cNvSpPr>
            <a:spLocks noGrp="1"/>
          </p:cNvSpPr>
          <p:nvPr>
            <p:ph idx="1"/>
          </p:nvPr>
        </p:nvSpPr>
        <p:spPr/>
        <p:txBody>
          <a:bodyPr>
            <a:normAutofit fontScale="92500"/>
          </a:bodyPr>
          <a:lstStyle/>
          <a:p>
            <a:r>
              <a:rPr lang="en-US" dirty="0"/>
              <a:t>the implications surrounding the amount of text messaging and its effects upon interpersonal social skills are not fully known at this time </a:t>
            </a:r>
            <a:endParaRPr lang="en-US" dirty="0" smtClean="0"/>
          </a:p>
          <a:p>
            <a:r>
              <a:rPr lang="en-US" dirty="0">
                <a:solidFill>
                  <a:srgbClr val="FF0000"/>
                </a:solidFill>
              </a:rPr>
              <a:t>A recent Nielsen study reported the average American 13 to 17 year old exchanges 3,339 text messages per month, or around 111 per day </a:t>
            </a:r>
            <a:endParaRPr lang="en-US" dirty="0" smtClean="0">
              <a:solidFill>
                <a:srgbClr val="FF0000"/>
              </a:solidFill>
            </a:endParaRPr>
          </a:p>
          <a:p>
            <a:r>
              <a:rPr lang="en-US" dirty="0"/>
              <a:t>Given these statistics, it is no wonder that many parents and educators feel as if today’s children and adolescents are easily distractible due to their digital devices </a:t>
            </a:r>
            <a:endParaRPr lang="en-US" dirty="0" smtClean="0"/>
          </a:p>
          <a:p>
            <a:endParaRPr lang="en-US" dirty="0"/>
          </a:p>
        </p:txBody>
      </p:sp>
    </p:spTree>
    <p:extLst>
      <p:ext uri="{BB962C8B-B14F-4D97-AF65-F5344CB8AC3E}">
        <p14:creationId xmlns:p14="http://schemas.microsoft.com/office/powerpoint/2010/main" val="127174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4876800" cy="707136"/>
          </a:xfrm>
        </p:spPr>
        <p:txBody>
          <a:bodyPr/>
          <a:lstStyle/>
          <a:p>
            <a:endParaRPr lang="en-US" dirty="0"/>
          </a:p>
        </p:txBody>
      </p:sp>
      <p:sp>
        <p:nvSpPr>
          <p:cNvPr id="3" name="Content Placeholder 2"/>
          <p:cNvSpPr>
            <a:spLocks noGrp="1"/>
          </p:cNvSpPr>
          <p:nvPr>
            <p:ph idx="1"/>
          </p:nvPr>
        </p:nvSpPr>
        <p:spPr>
          <a:xfrm>
            <a:off x="914400" y="2895600"/>
            <a:ext cx="7772400" cy="3459960"/>
          </a:xfrm>
        </p:spPr>
        <p:txBody>
          <a:bodyPr>
            <a:normAutofit fontScale="77500" lnSpcReduction="20000"/>
          </a:bodyPr>
          <a:lstStyle/>
          <a:p>
            <a:r>
              <a:rPr lang="en-US" dirty="0"/>
              <a:t>MIT professor of social science Sherry </a:t>
            </a:r>
            <a:r>
              <a:rPr lang="en-US" dirty="0" err="1"/>
              <a:t>Turkle</a:t>
            </a:r>
            <a:r>
              <a:rPr lang="en-US" dirty="0"/>
              <a:t> (2012) posits that constant use of digital media inhibits our capacity to give our full attention to an individual or to any singular task </a:t>
            </a:r>
            <a:endParaRPr lang="en-US" dirty="0" smtClean="0"/>
          </a:p>
          <a:p>
            <a:r>
              <a:rPr lang="en-US" dirty="0">
                <a:solidFill>
                  <a:srgbClr val="FF0000"/>
                </a:solidFill>
              </a:rPr>
              <a:t>While many teens use text messaging instead of actual face-to-face interactions, they are often deprived of important interpersonal cues such as of tone of voice and facial expressions </a:t>
            </a:r>
            <a:endParaRPr lang="en-US" dirty="0" smtClean="0">
              <a:solidFill>
                <a:srgbClr val="FF0000"/>
              </a:solidFill>
            </a:endParaRPr>
          </a:p>
          <a:p>
            <a:r>
              <a:rPr lang="en-US" dirty="0"/>
              <a:t>Since text messages are merely written symbols, the meaning and emotions within the message must be interpreted by the reader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457200"/>
            <a:ext cx="5715000" cy="2224681"/>
          </a:xfrm>
          <a:prstGeom prst="rect">
            <a:avLst/>
          </a:prstGeom>
        </p:spPr>
      </p:pic>
    </p:spTree>
    <p:extLst>
      <p:ext uri="{BB962C8B-B14F-4D97-AF65-F5344CB8AC3E}">
        <p14:creationId xmlns:p14="http://schemas.microsoft.com/office/powerpoint/2010/main" val="153494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Summing up: </a:t>
            </a:r>
            <a:endParaRPr lang="en-US" dirty="0"/>
          </a:p>
        </p:txBody>
      </p:sp>
      <p:sp>
        <p:nvSpPr>
          <p:cNvPr id="3" name="Content Placeholder 2"/>
          <p:cNvSpPr>
            <a:spLocks noGrp="1"/>
          </p:cNvSpPr>
          <p:nvPr>
            <p:ph idx="1"/>
          </p:nvPr>
        </p:nvSpPr>
        <p:spPr>
          <a:xfrm>
            <a:off x="914400" y="2743199"/>
            <a:ext cx="7772400" cy="4079543"/>
          </a:xfrm>
        </p:spPr>
        <p:txBody>
          <a:bodyPr>
            <a:normAutofit fontScale="77500" lnSpcReduction="20000"/>
          </a:bodyPr>
          <a:lstStyle/>
          <a:p>
            <a:r>
              <a:rPr lang="en-US" dirty="0"/>
              <a:t>Throughout history there has always been a lag between the introduction of a new technology and a set of behavioral and social </a:t>
            </a:r>
            <a:r>
              <a:rPr lang="en-US" dirty="0" smtClean="0"/>
              <a:t>norms </a:t>
            </a:r>
            <a:r>
              <a:rPr lang="en-US" dirty="0"/>
              <a:t>that surround such technology </a:t>
            </a:r>
            <a:endParaRPr lang="en-US" dirty="0" smtClean="0"/>
          </a:p>
          <a:p>
            <a:r>
              <a:rPr lang="en-US" dirty="0" smtClean="0">
                <a:solidFill>
                  <a:srgbClr val="FF0000"/>
                </a:solidFill>
              </a:rPr>
              <a:t>Adults must look </a:t>
            </a:r>
            <a:r>
              <a:rPr lang="en-US" dirty="0">
                <a:solidFill>
                  <a:srgbClr val="FF0000"/>
                </a:solidFill>
              </a:rPr>
              <a:t>to the modeling of the social norms within online communities as individuals </a:t>
            </a:r>
            <a:r>
              <a:rPr lang="en-US" dirty="0" smtClean="0">
                <a:solidFill>
                  <a:srgbClr val="FF0000"/>
                </a:solidFill>
              </a:rPr>
              <a:t>learn values</a:t>
            </a:r>
            <a:r>
              <a:rPr lang="en-US" dirty="0">
                <a:solidFill>
                  <a:srgbClr val="FF0000"/>
                </a:solidFill>
              </a:rPr>
              <a:t>, styles of </a:t>
            </a:r>
            <a:r>
              <a:rPr lang="en-US" dirty="0" smtClean="0">
                <a:solidFill>
                  <a:srgbClr val="FF0000"/>
                </a:solidFill>
              </a:rPr>
              <a:t>thinking and behaviors from extensive modeling within communities.</a:t>
            </a:r>
          </a:p>
          <a:p>
            <a:r>
              <a:rPr lang="en-US" dirty="0"/>
              <a:t>A significant amount of recent research indicates that many of these online communities do not provide a positive model for moral development </a:t>
            </a:r>
            <a:endParaRPr lang="en-US" dirty="0" smtClean="0"/>
          </a:p>
          <a:p>
            <a:r>
              <a:rPr lang="en-US" dirty="0">
                <a:solidFill>
                  <a:srgbClr val="FF0000"/>
                </a:solidFill>
              </a:rPr>
              <a:t>In fact, it is often these online communities that pose the greatest risks to adolescents’ mental health, personal safety and privacy </a:t>
            </a:r>
            <a:endParaRPr lang="en-US"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457200"/>
            <a:ext cx="3886200" cy="1977598"/>
          </a:xfrm>
          <a:prstGeom prst="rect">
            <a:avLst/>
          </a:prstGeom>
        </p:spPr>
      </p:pic>
    </p:spTree>
    <p:extLst>
      <p:ext uri="{BB962C8B-B14F-4D97-AF65-F5344CB8AC3E}">
        <p14:creationId xmlns:p14="http://schemas.microsoft.com/office/powerpoint/2010/main" val="103977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Backdrop:</a:t>
            </a:r>
            <a:endParaRPr lang="en-US" dirty="0"/>
          </a:p>
        </p:txBody>
      </p:sp>
      <p:sp>
        <p:nvSpPr>
          <p:cNvPr id="3" name="Content Placeholder 2"/>
          <p:cNvSpPr>
            <a:spLocks noGrp="1"/>
          </p:cNvSpPr>
          <p:nvPr>
            <p:ph idx="1"/>
          </p:nvPr>
        </p:nvSpPr>
        <p:spPr/>
        <p:txBody>
          <a:bodyPr/>
          <a:lstStyle/>
          <a:p>
            <a:r>
              <a:rPr lang="en-US" dirty="0" smtClean="0"/>
              <a:t>Internet </a:t>
            </a:r>
            <a:r>
              <a:rPr lang="en-US" dirty="0"/>
              <a:t>created in the 1960’s by the military industrial complex within the United States. </a:t>
            </a:r>
            <a:endParaRPr lang="en-US" dirty="0" smtClean="0"/>
          </a:p>
          <a:p>
            <a:r>
              <a:rPr lang="en-US" dirty="0"/>
              <a:t>D</a:t>
            </a:r>
            <a:r>
              <a:rPr lang="en-US" dirty="0" smtClean="0"/>
              <a:t>esigned </a:t>
            </a:r>
            <a:r>
              <a:rPr lang="en-US" dirty="0"/>
              <a:t>to function without centralized control so that the system would still exist in the event of a military strike on a major city or region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4454752"/>
            <a:ext cx="1914525" cy="2390775"/>
          </a:xfrm>
          <a:prstGeom prst="rect">
            <a:avLst/>
          </a:prstGeom>
        </p:spPr>
      </p:pic>
    </p:spTree>
    <p:extLst>
      <p:ext uri="{BB962C8B-B14F-4D97-AF65-F5344CB8AC3E}">
        <p14:creationId xmlns:p14="http://schemas.microsoft.com/office/powerpoint/2010/main" val="14017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Anarchy</a:t>
            </a:r>
            <a:endParaRPr lang="en-US" dirty="0"/>
          </a:p>
        </p:txBody>
      </p:sp>
      <p:sp>
        <p:nvSpPr>
          <p:cNvPr id="3" name="Content Placeholder 2"/>
          <p:cNvSpPr>
            <a:spLocks noGrp="1"/>
          </p:cNvSpPr>
          <p:nvPr>
            <p:ph idx="1"/>
          </p:nvPr>
        </p:nvSpPr>
        <p:spPr/>
        <p:txBody>
          <a:bodyPr>
            <a:normAutofit lnSpcReduction="10000"/>
          </a:bodyPr>
          <a:lstStyle/>
          <a:p>
            <a:r>
              <a:rPr lang="en-US" dirty="0"/>
              <a:t>I</a:t>
            </a:r>
            <a:r>
              <a:rPr lang="en-US" dirty="0" smtClean="0"/>
              <a:t>nterconnected </a:t>
            </a:r>
            <a:r>
              <a:rPr lang="en-US" dirty="0"/>
              <a:t>design without centralized control functions much like a state of </a:t>
            </a:r>
            <a:r>
              <a:rPr lang="en-US" dirty="0" smtClean="0"/>
              <a:t>anarchy</a:t>
            </a:r>
          </a:p>
          <a:p>
            <a:r>
              <a:rPr lang="en-US" dirty="0">
                <a:solidFill>
                  <a:srgbClr val="FF0000"/>
                </a:solidFill>
              </a:rPr>
              <a:t>Eric Schmidt, CEO of Google stated “the internet is the first thing that humanity has built that humanity doesn’t understand, the largest experiment in anarchy that we have ever had” </a:t>
            </a:r>
            <a:endParaRPr lang="en-US" dirty="0" smtClean="0">
              <a:solidFill>
                <a:srgbClr val="FF0000"/>
              </a:solidFill>
            </a:endParaRPr>
          </a:p>
          <a:p>
            <a:r>
              <a:rPr lang="en-US" dirty="0"/>
              <a:t>It is in this state of online anarchy that today’s students are coming of age and finding their way, </a:t>
            </a:r>
            <a:r>
              <a:rPr lang="en-US" u="sng" dirty="0"/>
              <a:t>largely on their own </a:t>
            </a:r>
            <a:r>
              <a:rPr lang="en-US" u="sng" dirty="0" smtClean="0"/>
              <a:t> </a:t>
            </a:r>
            <a:endParaRPr lang="en-US" u="sng" dirty="0"/>
          </a:p>
        </p:txBody>
      </p:sp>
    </p:spTree>
    <p:extLst>
      <p:ext uri="{BB962C8B-B14F-4D97-AF65-F5344CB8AC3E}">
        <p14:creationId xmlns:p14="http://schemas.microsoft.com/office/powerpoint/2010/main" val="72446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a:t>
            </a:r>
            <a:r>
              <a:rPr lang="en-US" dirty="0" err="1" smtClean="0"/>
              <a:t>Prensky</a:t>
            </a:r>
            <a:r>
              <a:rPr lang="en-US" dirty="0" smtClean="0"/>
              <a:t> 2001</a:t>
            </a:r>
            <a:endParaRPr lang="en-US" dirty="0"/>
          </a:p>
        </p:txBody>
      </p:sp>
      <p:sp>
        <p:nvSpPr>
          <p:cNvPr id="3" name="Content Placeholder 2"/>
          <p:cNvSpPr>
            <a:spLocks noGrp="1"/>
          </p:cNvSpPr>
          <p:nvPr>
            <p:ph sz="half" idx="1"/>
          </p:nvPr>
        </p:nvSpPr>
        <p:spPr/>
        <p:txBody>
          <a:bodyPr/>
          <a:lstStyle/>
          <a:p>
            <a:r>
              <a:rPr lang="en-US" u="sng" dirty="0" smtClean="0">
                <a:solidFill>
                  <a:srgbClr val="FFFF00"/>
                </a:solidFill>
              </a:rPr>
              <a:t>Digital Natives</a:t>
            </a:r>
          </a:p>
          <a:p>
            <a:r>
              <a:rPr lang="en-US" sz="2400" dirty="0"/>
              <a:t>young people who, after having been surrounded by digital technology since birth, employ an instinctive ability to understand and navigate through various digital media. </a:t>
            </a:r>
            <a:endParaRPr lang="en-US" sz="2400" u="sng" dirty="0"/>
          </a:p>
        </p:txBody>
      </p:sp>
      <p:sp>
        <p:nvSpPr>
          <p:cNvPr id="4" name="Content Placeholder 3"/>
          <p:cNvSpPr>
            <a:spLocks noGrp="1"/>
          </p:cNvSpPr>
          <p:nvPr>
            <p:ph sz="half" idx="2"/>
          </p:nvPr>
        </p:nvSpPr>
        <p:spPr/>
        <p:txBody>
          <a:bodyPr/>
          <a:lstStyle/>
          <a:p>
            <a:r>
              <a:rPr lang="en-US" u="sng" dirty="0" smtClean="0">
                <a:solidFill>
                  <a:schemeClr val="tx1">
                    <a:lumMod val="50000"/>
                  </a:schemeClr>
                </a:solidFill>
              </a:rPr>
              <a:t>Digital Immigrants</a:t>
            </a:r>
          </a:p>
          <a:p>
            <a:r>
              <a:rPr lang="en-US" sz="2400" dirty="0"/>
              <a:t>adults who can remember the world before the digital revolution and must now learn the new language and </a:t>
            </a:r>
            <a:r>
              <a:rPr lang="en-US" sz="2400" dirty="0" smtClean="0"/>
              <a:t>customs of this new online world.</a:t>
            </a:r>
            <a:endParaRPr lang="en-US" sz="2400" u="sng" dirty="0"/>
          </a:p>
        </p:txBody>
      </p:sp>
    </p:spTree>
    <p:extLst>
      <p:ext uri="{BB962C8B-B14F-4D97-AF65-F5344CB8AC3E}">
        <p14:creationId xmlns:p14="http://schemas.microsoft.com/office/powerpoint/2010/main" val="172267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fade">
                                      <p:cBhvr>
                                        <p:cTn id="24"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the facts!</a:t>
            </a:r>
            <a:endParaRPr lang="en-US" dirty="0"/>
          </a:p>
        </p:txBody>
      </p:sp>
      <p:sp>
        <p:nvSpPr>
          <p:cNvPr id="3" name="Content Placeholder 2"/>
          <p:cNvSpPr>
            <a:spLocks noGrp="1"/>
          </p:cNvSpPr>
          <p:nvPr>
            <p:ph sz="half" idx="1"/>
          </p:nvPr>
        </p:nvSpPr>
        <p:spPr/>
        <p:txBody>
          <a:bodyPr>
            <a:normAutofit fontScale="70000" lnSpcReduction="20000"/>
          </a:bodyPr>
          <a:lstStyle/>
          <a:p>
            <a:r>
              <a:rPr lang="en-US" sz="3100" u="sng" dirty="0" smtClean="0">
                <a:solidFill>
                  <a:srgbClr val="FFFF00"/>
                </a:solidFill>
              </a:rPr>
              <a:t>Digital Natives</a:t>
            </a:r>
          </a:p>
          <a:p>
            <a:r>
              <a:rPr lang="en-US" dirty="0"/>
              <a:t>93 percent of young people aged 12 to </a:t>
            </a:r>
            <a:r>
              <a:rPr lang="en-US" dirty="0" smtClean="0"/>
              <a:t>17</a:t>
            </a:r>
            <a:r>
              <a:rPr lang="en-US" dirty="0"/>
              <a:t> </a:t>
            </a:r>
            <a:r>
              <a:rPr lang="en-US" dirty="0" smtClean="0"/>
              <a:t>are online</a:t>
            </a:r>
          </a:p>
          <a:p>
            <a:r>
              <a:rPr lang="en-US" dirty="0">
                <a:solidFill>
                  <a:srgbClr val="FF0000"/>
                </a:solidFill>
              </a:rPr>
              <a:t>18 percent increase in internet usage of children </a:t>
            </a:r>
            <a:r>
              <a:rPr lang="en-US" dirty="0" smtClean="0">
                <a:solidFill>
                  <a:srgbClr val="FF0000"/>
                </a:solidFill>
              </a:rPr>
              <a:t>aged </a:t>
            </a:r>
            <a:r>
              <a:rPr lang="en-US" dirty="0">
                <a:solidFill>
                  <a:srgbClr val="FF0000"/>
                </a:solidFill>
              </a:rPr>
              <a:t>2 to 17 </a:t>
            </a:r>
            <a:endParaRPr lang="en-US" dirty="0" smtClean="0">
              <a:solidFill>
                <a:srgbClr val="FF0000"/>
              </a:solidFill>
            </a:endParaRPr>
          </a:p>
          <a:p>
            <a:r>
              <a:rPr lang="en-US" dirty="0"/>
              <a:t>only 1 in 5 teenagers had some form of Internet blocking software installed on their home computer </a:t>
            </a:r>
            <a:endParaRPr lang="en-US" dirty="0" smtClean="0"/>
          </a:p>
          <a:p>
            <a:r>
              <a:rPr lang="en-US" dirty="0">
                <a:solidFill>
                  <a:srgbClr val="FF0000"/>
                </a:solidFill>
              </a:rPr>
              <a:t>the average child between the ages of 8 and 18 spends 7 hours and 38 </a:t>
            </a:r>
            <a:r>
              <a:rPr lang="en-US" dirty="0" smtClean="0">
                <a:solidFill>
                  <a:srgbClr val="FF0000"/>
                </a:solidFill>
              </a:rPr>
              <a:t>minutes </a:t>
            </a:r>
            <a:r>
              <a:rPr lang="en-US" dirty="0">
                <a:solidFill>
                  <a:srgbClr val="FF0000"/>
                </a:solidFill>
              </a:rPr>
              <a:t>online per day </a:t>
            </a:r>
            <a:endParaRPr lang="en-US" dirty="0" smtClean="0">
              <a:solidFill>
                <a:srgbClr val="FF0000"/>
              </a:solidFill>
            </a:endParaRPr>
          </a:p>
          <a:p>
            <a:r>
              <a:rPr lang="en-US" dirty="0" smtClean="0"/>
              <a:t>With the rise of portable technology, many young people surf the web without parent oversight</a:t>
            </a:r>
            <a:endParaRPr lang="en-US" dirty="0"/>
          </a:p>
        </p:txBody>
      </p:sp>
      <p:sp>
        <p:nvSpPr>
          <p:cNvPr id="4" name="Content Placeholder 3"/>
          <p:cNvSpPr>
            <a:spLocks noGrp="1"/>
          </p:cNvSpPr>
          <p:nvPr>
            <p:ph sz="half" idx="2"/>
          </p:nvPr>
        </p:nvSpPr>
        <p:spPr/>
        <p:txBody>
          <a:bodyPr>
            <a:normAutofit fontScale="70000" lnSpcReduction="20000"/>
          </a:bodyPr>
          <a:lstStyle/>
          <a:p>
            <a:r>
              <a:rPr lang="en-US" sz="3100" u="sng" dirty="0" smtClean="0">
                <a:solidFill>
                  <a:schemeClr val="tx1">
                    <a:lumMod val="50000"/>
                  </a:schemeClr>
                </a:solidFill>
              </a:rPr>
              <a:t>Digital Immigrants</a:t>
            </a:r>
          </a:p>
          <a:p>
            <a:r>
              <a:rPr lang="en-US" dirty="0"/>
              <a:t>74 percent of American </a:t>
            </a:r>
            <a:r>
              <a:rPr lang="en-US" dirty="0" smtClean="0"/>
              <a:t>adults </a:t>
            </a:r>
            <a:r>
              <a:rPr lang="en-US" dirty="0"/>
              <a:t>are online </a:t>
            </a:r>
            <a:endParaRPr lang="en-US" dirty="0" smtClean="0"/>
          </a:p>
          <a:p>
            <a:r>
              <a:rPr lang="en-US" dirty="0" smtClean="0"/>
              <a:t>Many feel </a:t>
            </a:r>
            <a:r>
              <a:rPr lang="en-US" dirty="0"/>
              <a:t>that they do not possess the skills to adequately support students in this new environment and choose to remove themselves from the conversation </a:t>
            </a:r>
            <a:endParaRPr lang="en-US" dirty="0" smtClean="0"/>
          </a:p>
          <a:p>
            <a:r>
              <a:rPr lang="en-US" dirty="0"/>
              <a:t>Many parents view their children as the house “guru” regarding the Internet and subsequently tolerate much more of their children’s increased screen time due to the perceived benefits of technical skill acquisition </a:t>
            </a:r>
            <a:endParaRPr lang="en-US" dirty="0"/>
          </a:p>
        </p:txBody>
      </p:sp>
    </p:spTree>
    <p:extLst>
      <p:ext uri="{BB962C8B-B14F-4D97-AF65-F5344CB8AC3E}">
        <p14:creationId xmlns:p14="http://schemas.microsoft.com/office/powerpoint/2010/main" val="30498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 calcmode="lin" valueType="num">
                                      <p:cBhvr additive="base">
                                        <p:cTn id="3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
                                            <p:txEl>
                                              <p:pRg st="1" end="1"/>
                                            </p:txEl>
                                          </p:spTgt>
                                        </p:tgtEl>
                                        <p:attrNameLst>
                                          <p:attrName>style.visibility</p:attrName>
                                        </p:attrNameLst>
                                      </p:cBhvr>
                                      <p:to>
                                        <p:strVal val="visible"/>
                                      </p:to>
                                    </p:set>
                                    <p:animEffect transition="in" filter="fade">
                                      <p:cBhvr>
                                        <p:cTn id="44" dur="500"/>
                                        <p:tgtEl>
                                          <p:spTgt spid="4">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Effect transition="in" filter="fade">
                                      <p:cBhvr>
                                        <p:cTn id="49" dur="500"/>
                                        <p:tgtEl>
                                          <p:spTgt spid="4">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4">
                                            <p:txEl>
                                              <p:pRg st="3" end="3"/>
                                            </p:txEl>
                                          </p:spTgt>
                                        </p:tgtEl>
                                        <p:attrNameLst>
                                          <p:attrName>style.visibility</p:attrName>
                                        </p:attrNameLst>
                                      </p:cBhvr>
                                      <p:to>
                                        <p:strVal val="visible"/>
                                      </p:to>
                                    </p:set>
                                    <p:animEffect transition="in" filter="fade">
                                      <p:cBhvr>
                                        <p:cTn id="54"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half" idx="1"/>
          </p:nvPr>
        </p:nvSpPr>
        <p:spPr/>
        <p:txBody>
          <a:bodyPr>
            <a:normAutofit fontScale="92500"/>
          </a:bodyPr>
          <a:lstStyle/>
          <a:p>
            <a:r>
              <a:rPr lang="en-US" u="sng" dirty="0" smtClean="0">
                <a:solidFill>
                  <a:srgbClr val="FFFF00"/>
                </a:solidFill>
              </a:rPr>
              <a:t>Digital Natives</a:t>
            </a:r>
          </a:p>
          <a:p>
            <a:r>
              <a:rPr lang="en-US" dirty="0" smtClean="0"/>
              <a:t>2004 UK study found </a:t>
            </a:r>
            <a:r>
              <a:rPr lang="en-US" dirty="0" smtClean="0">
                <a:solidFill>
                  <a:srgbClr val="FF0000"/>
                </a:solidFill>
              </a:rPr>
              <a:t>7% of children </a:t>
            </a:r>
            <a:r>
              <a:rPr lang="en-US" dirty="0" smtClean="0"/>
              <a:t>considered themselves to be at the beginner level of comprehension of the Internet and computers</a:t>
            </a:r>
          </a:p>
          <a:p>
            <a:endParaRPr lang="en-US" dirty="0" smtClean="0"/>
          </a:p>
          <a:p>
            <a:endParaRPr lang="en-US" dirty="0"/>
          </a:p>
        </p:txBody>
      </p:sp>
      <p:sp>
        <p:nvSpPr>
          <p:cNvPr id="4" name="Content Placeholder 3"/>
          <p:cNvSpPr>
            <a:spLocks noGrp="1"/>
          </p:cNvSpPr>
          <p:nvPr>
            <p:ph sz="half" idx="2"/>
          </p:nvPr>
        </p:nvSpPr>
        <p:spPr/>
        <p:txBody>
          <a:bodyPr>
            <a:normAutofit fontScale="92500"/>
          </a:bodyPr>
          <a:lstStyle/>
          <a:p>
            <a:r>
              <a:rPr lang="en-US" u="sng" dirty="0" smtClean="0">
                <a:solidFill>
                  <a:schemeClr val="tx1">
                    <a:lumMod val="50000"/>
                  </a:schemeClr>
                </a:solidFill>
              </a:rPr>
              <a:t>Digital Immigrants</a:t>
            </a:r>
          </a:p>
          <a:p>
            <a:r>
              <a:rPr lang="en-US" sz="2600" dirty="0" smtClean="0"/>
              <a:t>2004 UK study found </a:t>
            </a:r>
            <a:r>
              <a:rPr lang="en-US" sz="2600" dirty="0"/>
              <a:t>that </a:t>
            </a:r>
            <a:r>
              <a:rPr lang="en-US" sz="2600" dirty="0">
                <a:solidFill>
                  <a:srgbClr val="FF0000"/>
                </a:solidFill>
              </a:rPr>
              <a:t>28% of parents </a:t>
            </a:r>
            <a:r>
              <a:rPr lang="en-US" sz="2600" dirty="0"/>
              <a:t>considered </a:t>
            </a:r>
            <a:r>
              <a:rPr lang="en-US" sz="2600" dirty="0" smtClean="0"/>
              <a:t>themselves to be at the beginner level of comprehension of the Internet and computers</a:t>
            </a:r>
          </a:p>
          <a:p>
            <a:r>
              <a:rPr lang="en-US" sz="2600" dirty="0"/>
              <a:t>No central location for the home computer: also leads to unsupervised screen time</a:t>
            </a:r>
          </a:p>
          <a:p>
            <a:endParaRPr lang="en-US" sz="2600" dirty="0" smtClean="0"/>
          </a:p>
          <a:p>
            <a:endParaRPr lang="en-US" dirty="0"/>
          </a:p>
        </p:txBody>
      </p:sp>
    </p:spTree>
    <p:extLst>
      <p:ext uri="{BB962C8B-B14F-4D97-AF65-F5344CB8AC3E}">
        <p14:creationId xmlns:p14="http://schemas.microsoft.com/office/powerpoint/2010/main" val="9461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fade">
                                      <p:cBhvr>
                                        <p:cTn id="24" dur="5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fade">
                                      <p:cBhvr>
                                        <p:cTn id="2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438400"/>
            <a:ext cx="6781800" cy="1384995"/>
          </a:xfrm>
          <a:prstGeom prst="rect">
            <a:avLst/>
          </a:prstGeom>
          <a:noFill/>
        </p:spPr>
        <p:txBody>
          <a:bodyPr wrap="square" rtlCol="0">
            <a:spAutoFit/>
          </a:bodyPr>
          <a:lstStyle/>
          <a:p>
            <a:r>
              <a:rPr lang="en-US" sz="2800" dirty="0"/>
              <a:t>Research shows there is a significant gap between children’s usage of technology, the skills associated and parental awareness </a:t>
            </a:r>
          </a:p>
        </p:txBody>
      </p:sp>
      <p:sp>
        <p:nvSpPr>
          <p:cNvPr id="3" name="TextBox 2"/>
          <p:cNvSpPr txBox="1"/>
          <p:nvPr/>
        </p:nvSpPr>
        <p:spPr>
          <a:xfrm>
            <a:off x="1066800" y="1295400"/>
            <a:ext cx="5715000" cy="523220"/>
          </a:xfrm>
          <a:prstGeom prst="rect">
            <a:avLst/>
          </a:prstGeom>
          <a:noFill/>
        </p:spPr>
        <p:txBody>
          <a:bodyPr wrap="square" rtlCol="0">
            <a:spAutoFit/>
          </a:bodyPr>
          <a:lstStyle/>
          <a:p>
            <a:r>
              <a:rPr lang="en-US" sz="2800" dirty="0" smtClean="0">
                <a:solidFill>
                  <a:srgbClr val="FFFF00"/>
                </a:solidFill>
              </a:rPr>
              <a:t>The Great 				Divide</a:t>
            </a:r>
            <a:endParaRPr lang="en-US" sz="28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6792" y="4249736"/>
            <a:ext cx="5448416" cy="207486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838203"/>
            <a:ext cx="2895600" cy="1437613"/>
          </a:xfrm>
          <a:prstGeom prst="rect">
            <a:avLst/>
          </a:prstGeom>
        </p:spPr>
      </p:pic>
    </p:spTree>
    <p:extLst>
      <p:ext uri="{BB962C8B-B14F-4D97-AF65-F5344CB8AC3E}">
        <p14:creationId xmlns:p14="http://schemas.microsoft.com/office/powerpoint/2010/main" val="40916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371600"/>
            <a:ext cx="5867400" cy="646331"/>
          </a:xfrm>
          <a:prstGeom prst="rect">
            <a:avLst/>
          </a:prstGeom>
          <a:noFill/>
        </p:spPr>
        <p:txBody>
          <a:bodyPr wrap="square" rtlCol="0">
            <a:spAutoFit/>
          </a:bodyPr>
          <a:lstStyle/>
          <a:p>
            <a:r>
              <a:rPr lang="en-US" sz="3600" dirty="0" smtClean="0">
                <a:solidFill>
                  <a:srgbClr val="FF0000"/>
                </a:solidFill>
              </a:rPr>
              <a:t>Unintended Consequences</a:t>
            </a:r>
            <a:endParaRPr lang="en-US" sz="3600" dirty="0">
              <a:solidFill>
                <a:srgbClr val="FF0000"/>
              </a:solidFill>
            </a:endParaRPr>
          </a:p>
        </p:txBody>
      </p:sp>
      <p:sp>
        <p:nvSpPr>
          <p:cNvPr id="3" name="TextBox 2"/>
          <p:cNvSpPr txBox="1"/>
          <p:nvPr/>
        </p:nvSpPr>
        <p:spPr>
          <a:xfrm>
            <a:off x="762000" y="2438400"/>
            <a:ext cx="5486400"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many parents wrongly believed their child was unable to text strangers from an iPod because no phone number was assigned to that device. </a:t>
            </a:r>
          </a:p>
        </p:txBody>
      </p:sp>
      <p:sp>
        <p:nvSpPr>
          <p:cNvPr id="4" name="TextBox 3"/>
          <p:cNvSpPr txBox="1"/>
          <p:nvPr/>
        </p:nvSpPr>
        <p:spPr>
          <a:xfrm>
            <a:off x="838200" y="4122057"/>
            <a:ext cx="6172200"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t>countless free downloadable applications, such as text +, assign free telephone numbers to anyone, thereby allowing unsupervised children to access text, voice or video connectivity 24/7 through wireless Internet access at home or at school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1523999"/>
            <a:ext cx="2559238" cy="2598057"/>
          </a:xfrm>
          <a:prstGeom prst="rect">
            <a:avLst/>
          </a:prstGeom>
        </p:spPr>
      </p:pic>
    </p:spTree>
    <p:extLst>
      <p:ext uri="{BB962C8B-B14F-4D97-AF65-F5344CB8AC3E}">
        <p14:creationId xmlns:p14="http://schemas.microsoft.com/office/powerpoint/2010/main" val="319004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28" y="3810000"/>
            <a:ext cx="9102271" cy="3048000"/>
          </a:xfrm>
          <a:prstGeom prst="rect">
            <a:avLst/>
          </a:prstGeom>
        </p:spPr>
      </p:pic>
      <p:sp>
        <p:nvSpPr>
          <p:cNvPr id="4" name="TextBox 3"/>
          <p:cNvSpPr txBox="1"/>
          <p:nvPr/>
        </p:nvSpPr>
        <p:spPr>
          <a:xfrm>
            <a:off x="457200" y="457200"/>
            <a:ext cx="6400800"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FF0000"/>
                </a:solidFill>
              </a:rPr>
              <a:t>S</a:t>
            </a:r>
            <a:r>
              <a:rPr lang="en-US" sz="2400" dirty="0" smtClean="0">
                <a:solidFill>
                  <a:srgbClr val="FF0000"/>
                </a:solidFill>
              </a:rPr>
              <a:t>ocial media sites are the “malls” for the 21st century child or adolescent </a:t>
            </a:r>
          </a:p>
          <a:p>
            <a:pPr marL="342900" indent="-342900">
              <a:buFont typeface="Arial" panose="020B0604020202020204" pitchFamily="34" charset="0"/>
              <a:buChar char="•"/>
            </a:pPr>
            <a:r>
              <a:rPr lang="en-US" sz="2400" dirty="0" smtClean="0"/>
              <a:t>Facebook, </a:t>
            </a:r>
            <a:r>
              <a:rPr lang="en-US" sz="2400" dirty="0" err="1" smtClean="0"/>
              <a:t>Snapchat</a:t>
            </a:r>
            <a:r>
              <a:rPr lang="en-US" sz="2400" dirty="0" smtClean="0"/>
              <a:t>, Vine, and </a:t>
            </a:r>
            <a:r>
              <a:rPr lang="en-US" sz="2400" dirty="0"/>
              <a:t>Instagram are used by youth </a:t>
            </a:r>
            <a:r>
              <a:rPr lang="en-US" sz="2400" dirty="0" smtClean="0"/>
              <a:t>to:</a:t>
            </a:r>
          </a:p>
          <a:p>
            <a:pPr marL="342900" indent="-342900">
              <a:buFont typeface="Arial" panose="020B0604020202020204" pitchFamily="34" charset="0"/>
              <a:buChar char="•"/>
            </a:pPr>
            <a:r>
              <a:rPr lang="en-US" sz="2400" dirty="0" smtClean="0"/>
              <a:t>Socialize</a:t>
            </a:r>
          </a:p>
          <a:p>
            <a:pPr marL="342900" indent="-342900">
              <a:buFont typeface="Arial" panose="020B0604020202020204" pitchFamily="34" charset="0"/>
              <a:buChar char="•"/>
            </a:pPr>
            <a:r>
              <a:rPr lang="en-US" sz="2400" dirty="0" smtClean="0"/>
              <a:t>catch </a:t>
            </a:r>
            <a:r>
              <a:rPr lang="en-US" sz="2400" dirty="0"/>
              <a:t>up on </a:t>
            </a:r>
            <a:r>
              <a:rPr lang="en-US" sz="2400" dirty="0" smtClean="0"/>
              <a:t>gossip</a:t>
            </a:r>
          </a:p>
          <a:p>
            <a:pPr marL="342900" indent="-342900">
              <a:buFont typeface="Arial" panose="020B0604020202020204" pitchFamily="34" charset="0"/>
              <a:buChar char="•"/>
            </a:pPr>
            <a:r>
              <a:rPr lang="en-US" sz="2400" dirty="0" smtClean="0"/>
              <a:t>collaborate </a:t>
            </a:r>
            <a:r>
              <a:rPr lang="en-US" sz="2400" dirty="0"/>
              <a:t>on </a:t>
            </a:r>
            <a:r>
              <a:rPr lang="en-US" sz="2400" dirty="0" smtClean="0"/>
              <a:t>schoolwork</a:t>
            </a:r>
          </a:p>
          <a:p>
            <a:pPr marL="342900" indent="-342900">
              <a:buFont typeface="Arial" panose="020B0604020202020204" pitchFamily="34" charset="0"/>
              <a:buChar char="•"/>
            </a:pPr>
            <a:r>
              <a:rPr lang="en-US" sz="2400" dirty="0" smtClean="0"/>
              <a:t> </a:t>
            </a:r>
            <a:r>
              <a:rPr lang="en-US" sz="2400" dirty="0"/>
              <a:t>gain validation and engage in self-expression and identity formation typical to adolescence </a:t>
            </a:r>
            <a:endParaRPr lang="en-US" sz="2400" dirty="0" smtClean="0">
              <a:solidFill>
                <a:srgbClr val="FF0000"/>
              </a:solidFill>
            </a:endParaRPr>
          </a:p>
          <a:p>
            <a:endParaRPr lang="en-US" sz="2400" dirty="0"/>
          </a:p>
        </p:txBody>
      </p:sp>
      <p:sp>
        <p:nvSpPr>
          <p:cNvPr id="5" name="TextBox 4"/>
          <p:cNvSpPr txBox="1"/>
          <p:nvPr/>
        </p:nvSpPr>
        <p:spPr>
          <a:xfrm>
            <a:off x="152400" y="5181600"/>
            <a:ext cx="8382000" cy="369332"/>
          </a:xfrm>
          <a:prstGeom prst="rect">
            <a:avLst/>
          </a:prstGeom>
          <a:solidFill>
            <a:schemeClr val="bg1"/>
          </a:solidFill>
        </p:spPr>
        <p:txBody>
          <a:bodyPr wrap="square" rtlCol="0">
            <a:spAutoFit/>
          </a:bodyPr>
          <a:lstStyle/>
          <a:p>
            <a:r>
              <a:rPr lang="en-US" dirty="0"/>
              <a:t>A staggering 30 billion pieces of content is uploaded to Facebook every month </a:t>
            </a:r>
          </a:p>
        </p:txBody>
      </p:sp>
    </p:spTree>
    <p:extLst>
      <p:ext uri="{BB962C8B-B14F-4D97-AF65-F5344CB8AC3E}">
        <p14:creationId xmlns:p14="http://schemas.microsoft.com/office/powerpoint/2010/main" val="324671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arn(inVertical)">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151</TotalTime>
  <Words>957</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21ST Century Realities</vt:lpstr>
      <vt:lpstr>The Backdrop:</vt:lpstr>
      <vt:lpstr>Digital Anarchy</vt:lpstr>
      <vt:lpstr>Mark Prensky 2001</vt:lpstr>
      <vt:lpstr>Just the facts!</vt:lpstr>
      <vt:lpstr>Continued:</vt:lpstr>
      <vt:lpstr>PowerPoint Presentation</vt:lpstr>
      <vt:lpstr>PowerPoint Presentation</vt:lpstr>
      <vt:lpstr>PowerPoint Presentation</vt:lpstr>
      <vt:lpstr>Benefits of Digital Socialization</vt:lpstr>
      <vt:lpstr>Text Messaging</vt:lpstr>
      <vt:lpstr>2009 Study</vt:lpstr>
      <vt:lpstr>Interpersonal Communication Concerns</vt:lpstr>
      <vt:lpstr>PowerPoint Presentation</vt:lpstr>
      <vt:lpstr>Summing up: </vt:lpstr>
    </vt:vector>
  </TitlesOfParts>
  <Company>MPSD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21ST Century Realities</dc:title>
  <dc:creator>Joseph Heslip</dc:creator>
  <cp:lastModifiedBy>Joseph Heslip</cp:lastModifiedBy>
  <cp:revision>24</cp:revision>
  <dcterms:created xsi:type="dcterms:W3CDTF">2014-01-31T16:41:43Z</dcterms:created>
  <dcterms:modified xsi:type="dcterms:W3CDTF">2014-01-31T19:13:05Z</dcterms:modified>
</cp:coreProperties>
</file>